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42" r:id="rId3"/>
    <p:sldId id="407" r:id="rId4"/>
    <p:sldId id="334" r:id="rId5"/>
    <p:sldId id="548" r:id="rId6"/>
    <p:sldId id="264" r:id="rId7"/>
    <p:sldId id="538" r:id="rId8"/>
    <p:sldId id="539" r:id="rId9"/>
    <p:sldId id="541" r:id="rId10"/>
    <p:sldId id="540" r:id="rId11"/>
    <p:sldId id="335" r:id="rId12"/>
    <p:sldId id="336" r:id="rId13"/>
    <p:sldId id="337" r:id="rId14"/>
    <p:sldId id="338" r:id="rId15"/>
    <p:sldId id="339" r:id="rId16"/>
    <p:sldId id="340" r:id="rId17"/>
    <p:sldId id="341" r:id="rId18"/>
    <p:sldId id="343" r:id="rId19"/>
    <p:sldId id="542" r:id="rId20"/>
    <p:sldId id="543" r:id="rId21"/>
    <p:sldId id="544" r:id="rId22"/>
    <p:sldId id="546" r:id="rId23"/>
    <p:sldId id="34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4/6/22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4/6/22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4/6/22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4/6/22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4/6/22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4/6/22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4/6/22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4/6/22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4/6/22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4/6/22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4/6/22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4/6/22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png"/><Relationship Id="rId2" Type="http://schemas.openxmlformats.org/officeDocument/2006/relationships/image" Target="../media/image53.tif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CF85-96F9-9F4A-9DEF-B49D4FA6E397}"/>
              </a:ext>
            </a:extLst>
          </p:cNvPr>
          <p:cNvSpPr>
            <a:spLocks noGrp="1"/>
          </p:cNvSpPr>
          <p:nvPr>
            <p:ph type="title"/>
          </p:nvPr>
        </p:nvSpPr>
        <p:spPr/>
        <p:txBody>
          <a:bodyPr/>
          <a:lstStyle/>
          <a:p>
            <a:r>
              <a:rPr lang="en-US" dirty="0"/>
              <a:t>Phase-Field</a:t>
            </a:r>
          </a:p>
        </p:txBody>
      </p:sp>
      <p:sp>
        <p:nvSpPr>
          <p:cNvPr id="3" name="Content Placeholder 2">
            <a:extLst>
              <a:ext uri="{FF2B5EF4-FFF2-40B4-BE49-F238E27FC236}">
                <a16:creationId xmlns:a16="http://schemas.microsoft.com/office/drawing/2014/main" id="{910EAE33-0621-7541-B475-0CDCDF2ADA94}"/>
              </a:ext>
            </a:extLst>
          </p:cNvPr>
          <p:cNvSpPr>
            <a:spLocks noGrp="1"/>
          </p:cNvSpPr>
          <p:nvPr>
            <p:ph idx="1"/>
          </p:nvPr>
        </p:nvSpPr>
        <p:spPr>
          <a:xfrm>
            <a:off x="609600" y="1968501"/>
            <a:ext cx="6705600" cy="4157664"/>
          </a:xfrm>
        </p:spPr>
        <p:txBody>
          <a:bodyPr>
            <a:normAutofit fontScale="92500" lnSpcReduction="10000"/>
          </a:bodyPr>
          <a:lstStyle/>
          <a:p>
            <a:r>
              <a:rPr lang="en-US" dirty="0"/>
              <a:t>PF is mathematical model for solving interfacial problems that substitutes boundary conditions at the interface by a partial differential equation for the evolution of an auxiliary field (the phase field) that takes the role of an order parameter</a:t>
            </a:r>
          </a:p>
          <a:p>
            <a:r>
              <a:rPr lang="en-US" dirty="0"/>
              <a:t>The order parameter takes two distinct values (for instance 1 and 0) in each of the phases, with a smooth change between both values in the zone around the interface, which is then diffuse with a finite width</a:t>
            </a:r>
          </a:p>
          <a:p>
            <a:r>
              <a:rPr lang="en-US" dirty="0"/>
              <a:t>PF is commonly used for grain growth, phase separation, bubble coalescence, recrystallization, etc.</a:t>
            </a:r>
          </a:p>
          <a:p>
            <a:endParaRPr lang="en-US" dirty="0"/>
          </a:p>
        </p:txBody>
      </p:sp>
      <p:sp>
        <p:nvSpPr>
          <p:cNvPr id="4" name="Slide Number Placeholder 3">
            <a:extLst>
              <a:ext uri="{FF2B5EF4-FFF2-40B4-BE49-F238E27FC236}">
                <a16:creationId xmlns:a16="http://schemas.microsoft.com/office/drawing/2014/main" id="{83FA5512-37BF-F34A-81A2-EBBF498B82DD}"/>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6" name="Picture 5">
            <a:extLst>
              <a:ext uri="{FF2B5EF4-FFF2-40B4-BE49-F238E27FC236}">
                <a16:creationId xmlns:a16="http://schemas.microsoft.com/office/drawing/2014/main" id="{D5198332-227B-D649-AF11-F1D100CE3722}"/>
              </a:ext>
            </a:extLst>
          </p:cNvPr>
          <p:cNvPicPr>
            <a:picLocks noChangeAspect="1"/>
          </p:cNvPicPr>
          <p:nvPr/>
        </p:nvPicPr>
        <p:blipFill>
          <a:blip r:embed="rId2"/>
          <a:stretch>
            <a:fillRect/>
          </a:stretch>
        </p:blipFill>
        <p:spPr>
          <a:xfrm>
            <a:off x="8327403" y="1548607"/>
            <a:ext cx="2830124" cy="2607757"/>
          </a:xfrm>
          <a:prstGeom prst="rect">
            <a:avLst/>
          </a:prstGeom>
        </p:spPr>
      </p:pic>
      <p:pic>
        <p:nvPicPr>
          <p:cNvPr id="7" name="Picture 6">
            <a:extLst>
              <a:ext uri="{FF2B5EF4-FFF2-40B4-BE49-F238E27FC236}">
                <a16:creationId xmlns:a16="http://schemas.microsoft.com/office/drawing/2014/main" id="{317711A9-4EC8-B24F-8819-34A0C7F10A24}"/>
              </a:ext>
            </a:extLst>
          </p:cNvPr>
          <p:cNvPicPr>
            <a:picLocks noChangeAspect="1"/>
          </p:cNvPicPr>
          <p:nvPr/>
        </p:nvPicPr>
        <p:blipFill rotWithShape="1">
          <a:blip r:embed="rId3"/>
          <a:srcRect l="19716" t="5909" r="16874" b="9318"/>
          <a:stretch/>
        </p:blipFill>
        <p:spPr>
          <a:xfrm>
            <a:off x="8327403" y="4272396"/>
            <a:ext cx="2364069" cy="2370425"/>
          </a:xfrm>
          <a:prstGeom prst="rect">
            <a:avLst/>
          </a:prstGeom>
        </p:spPr>
      </p:pic>
    </p:spTree>
    <p:extLst>
      <p:ext uri="{BB962C8B-B14F-4D97-AF65-F5344CB8AC3E}">
        <p14:creationId xmlns:p14="http://schemas.microsoft.com/office/powerpoint/2010/main" val="68281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299219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3921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1056286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GB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2202480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9090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precipitates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571349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But 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68325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a:t>
            </a:r>
            <a:r>
              <a:rPr lang="en-US" sz="2000" dirty="0" err="1"/>
              <a:t>Zr</a:t>
            </a:r>
            <a:r>
              <a:rPr lang="en-US" sz="2000" dirty="0"/>
              <a:t>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7396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dirty="0">
                <a:solidFill>
                  <a:srgbClr val="FF0000"/>
                </a:solidFill>
              </a:rPr>
              <a:t>Metal fuel can go to high burnup, good accident performance, inherent safety, easy to make</a:t>
            </a:r>
          </a:p>
          <a:p>
            <a:r>
              <a:rPr lang="en-US" dirty="0">
                <a:solidFill>
                  <a:srgbClr val="FF0000"/>
                </a:solidFill>
              </a:rPr>
              <a:t>Complex phase and composition environment</a:t>
            </a:r>
          </a:p>
          <a:p>
            <a:r>
              <a:rPr lang="en-US" dirty="0">
                <a:solidFill>
                  <a:srgbClr val="FF0000"/>
                </a:solidFill>
              </a:rPr>
              <a:t>Rapid, substantial swelling, followed by fission gas release</a:t>
            </a:r>
          </a:p>
          <a:p>
            <a:r>
              <a:rPr lang="en-US" dirty="0">
                <a:solidFill>
                  <a:srgbClr val="FF0000"/>
                </a:solidFill>
              </a:rPr>
              <a:t>Fission gas bubble behavior is very phase dependent</a:t>
            </a:r>
          </a:p>
          <a:p>
            <a:r>
              <a:rPr lang="en-US" dirty="0">
                <a:solidFill>
                  <a:srgbClr val="FF0000"/>
                </a:solidFill>
              </a:rPr>
              <a:t>Observe constituent redistribution radially, in addition to axially varying microstructure</a:t>
            </a:r>
          </a:p>
          <a:p>
            <a:r>
              <a:rPr lang="en-US" dirty="0">
                <a:solidFill>
                  <a:srgbClr val="FF0000"/>
                </a:solidFill>
              </a:rPr>
              <a:t>FCCI is a major factor in cladding failure, dependent upon thermodynamics and kinetics of a number of lanthanides, actinides and transition metals</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14043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a:srcRect l="1960" t="-2871" r="76137" b="2871"/>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2408898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TRISO particle modeling is still under development from a mechanistic model standpoint</a:t>
            </a:r>
          </a:p>
          <a:p>
            <a:r>
              <a:rPr lang="en-US" sz="2000" dirty="0"/>
              <a:t>Imperfect data for many critical fission products through different layers</a:t>
            </a:r>
          </a:p>
          <a:p>
            <a:r>
              <a:rPr lang="en-US" sz="2000" dirty="0"/>
              <a:t>Data typically for UO2 only, not for UC or UCO fuel kernels</a:t>
            </a:r>
          </a:p>
          <a:p>
            <a:endParaRPr lang="en-US" sz="2000" dirty="0"/>
          </a:p>
          <a:p>
            <a:endParaRPr lang="en-US" sz="2000" dirty="0"/>
          </a:p>
          <a:p>
            <a:endParaRPr lang="en-US" sz="2000" dirty="0"/>
          </a:p>
        </p:txBody>
      </p:sp>
    </p:spTree>
    <p:extLst>
      <p:ext uri="{BB962C8B-B14F-4D97-AF65-F5344CB8AC3E}">
        <p14:creationId xmlns:p14="http://schemas.microsoft.com/office/powerpoint/2010/main" val="106862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a:stretch>
            <a:fillRect/>
          </a:stretch>
        </p:blipFill>
        <p:spPr>
          <a:xfrm>
            <a:off x="6757711" y="4184374"/>
            <a:ext cx="3645338" cy="2749880"/>
          </a:xfrm>
          <a:prstGeom prst="rect">
            <a:avLst/>
          </a:prstGeom>
        </p:spPr>
      </p:pic>
    </p:spTree>
    <p:extLst>
      <p:ext uri="{BB962C8B-B14F-4D97-AF65-F5344CB8AC3E}">
        <p14:creationId xmlns:p14="http://schemas.microsoft.com/office/powerpoint/2010/main" val="275180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Fuel Performance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02921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8644-3ABD-534F-8703-D1F9EFBE5DA4}"/>
              </a:ext>
            </a:extLst>
          </p:cNvPr>
          <p:cNvSpPr>
            <a:spLocks noGrp="1"/>
          </p:cNvSpPr>
          <p:nvPr>
            <p:ph type="title"/>
          </p:nvPr>
        </p:nvSpPr>
        <p:spPr/>
        <p:txBody>
          <a:bodyPr/>
          <a:lstStyle/>
          <a:p>
            <a:r>
              <a:rPr lang="en-US" dirty="0"/>
              <a:t>Going beyond burnup…</a:t>
            </a:r>
          </a:p>
        </p:txBody>
      </p:sp>
      <p:sp>
        <p:nvSpPr>
          <p:cNvPr id="4" name="Slide Number Placeholder 3">
            <a:extLst>
              <a:ext uri="{FF2B5EF4-FFF2-40B4-BE49-F238E27FC236}">
                <a16:creationId xmlns:a16="http://schemas.microsoft.com/office/drawing/2014/main" id="{CDB87F38-F0B4-8A4B-AC10-E2C9335911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extBox 4">
            <a:extLst>
              <a:ext uri="{FF2B5EF4-FFF2-40B4-BE49-F238E27FC236}">
                <a16:creationId xmlns:a16="http://schemas.microsoft.com/office/drawing/2014/main" id="{4A77EC0F-792E-E543-A8D9-4E8C22E95C33}"/>
              </a:ext>
            </a:extLst>
          </p:cNvPr>
          <p:cNvSpPr txBox="1"/>
          <p:nvPr/>
        </p:nvSpPr>
        <p:spPr>
          <a:xfrm>
            <a:off x="3800061" y="2048080"/>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AD3A26E7-D383-6F4A-8BA7-6F88B722D5C2}"/>
              </a:ext>
            </a:extLst>
          </p:cNvPr>
          <p:cNvSpPr txBox="1"/>
          <p:nvPr/>
        </p:nvSpPr>
        <p:spPr>
          <a:xfrm>
            <a:off x="7381461" y="2116219"/>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7" name="Rounded Rectangle 6">
            <a:extLst>
              <a:ext uri="{FF2B5EF4-FFF2-40B4-BE49-F238E27FC236}">
                <a16:creationId xmlns:a16="http://schemas.microsoft.com/office/drawing/2014/main" id="{A0D317B4-1982-6647-9DFF-77B01A4485FE}"/>
              </a:ext>
            </a:extLst>
          </p:cNvPr>
          <p:cNvSpPr/>
          <p:nvPr/>
        </p:nvSpPr>
        <p:spPr bwMode="auto">
          <a:xfrm>
            <a:off x="10031601" y="3158974"/>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8" name="Rounded Rectangle 7">
            <a:extLst>
              <a:ext uri="{FF2B5EF4-FFF2-40B4-BE49-F238E27FC236}">
                <a16:creationId xmlns:a16="http://schemas.microsoft.com/office/drawing/2014/main" id="{5BF25E33-B80D-004F-94F7-DD68AA680769}"/>
              </a:ext>
            </a:extLst>
          </p:cNvPr>
          <p:cNvSpPr/>
          <p:nvPr/>
        </p:nvSpPr>
        <p:spPr bwMode="auto">
          <a:xfrm>
            <a:off x="10027738" y="434894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9" name="Rounded Rectangle 8">
            <a:extLst>
              <a:ext uri="{FF2B5EF4-FFF2-40B4-BE49-F238E27FC236}">
                <a16:creationId xmlns:a16="http://schemas.microsoft.com/office/drawing/2014/main" id="{417DAB9C-DAA0-324A-8373-634C0D1CAB30}"/>
              </a:ext>
            </a:extLst>
          </p:cNvPr>
          <p:cNvSpPr/>
          <p:nvPr/>
        </p:nvSpPr>
        <p:spPr bwMode="auto">
          <a:xfrm>
            <a:off x="10027738" y="500298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10" name="TextBox 9">
            <a:extLst>
              <a:ext uri="{FF2B5EF4-FFF2-40B4-BE49-F238E27FC236}">
                <a16:creationId xmlns:a16="http://schemas.microsoft.com/office/drawing/2014/main" id="{2A4964E1-1BFA-3C4A-8FF1-CA50C4CCC664}"/>
              </a:ext>
            </a:extLst>
          </p:cNvPr>
          <p:cNvSpPr txBox="1"/>
          <p:nvPr/>
        </p:nvSpPr>
        <p:spPr>
          <a:xfrm>
            <a:off x="9738731" y="2636756"/>
            <a:ext cx="156619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11" name="Rounded Rectangle 10">
            <a:extLst>
              <a:ext uri="{FF2B5EF4-FFF2-40B4-BE49-F238E27FC236}">
                <a16:creationId xmlns:a16="http://schemas.microsoft.com/office/drawing/2014/main" id="{0E495C85-B41A-EA42-A99B-C89C95C97F64}"/>
              </a:ext>
            </a:extLst>
          </p:cNvPr>
          <p:cNvSpPr/>
          <p:nvPr/>
        </p:nvSpPr>
        <p:spPr bwMode="auto">
          <a:xfrm>
            <a:off x="10027738" y="6246506"/>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2" name="Rounded Rectangle 11">
            <a:extLst>
              <a:ext uri="{FF2B5EF4-FFF2-40B4-BE49-F238E27FC236}">
                <a16:creationId xmlns:a16="http://schemas.microsoft.com/office/drawing/2014/main" id="{F41F45D1-9C30-CB4F-9AAF-437AE6D37666}"/>
              </a:ext>
            </a:extLst>
          </p:cNvPr>
          <p:cNvSpPr/>
          <p:nvPr/>
        </p:nvSpPr>
        <p:spPr bwMode="auto">
          <a:xfrm>
            <a:off x="10027738" y="3742493"/>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3" name="Rounded Rectangle 12">
            <a:extLst>
              <a:ext uri="{FF2B5EF4-FFF2-40B4-BE49-F238E27FC236}">
                <a16:creationId xmlns:a16="http://schemas.microsoft.com/office/drawing/2014/main" id="{D68BAE12-BD01-CB49-A6F1-2B16EB1AE5F7}"/>
              </a:ext>
            </a:extLst>
          </p:cNvPr>
          <p:cNvSpPr/>
          <p:nvPr/>
        </p:nvSpPr>
        <p:spPr bwMode="auto">
          <a:xfrm>
            <a:off x="5331063" y="3158974"/>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14" name="Rounded Rectangle 13">
            <a:extLst>
              <a:ext uri="{FF2B5EF4-FFF2-40B4-BE49-F238E27FC236}">
                <a16:creationId xmlns:a16="http://schemas.microsoft.com/office/drawing/2014/main" id="{910C3449-518B-BF4F-A80B-C60330EF4E6B}"/>
              </a:ext>
            </a:extLst>
          </p:cNvPr>
          <p:cNvSpPr/>
          <p:nvPr/>
        </p:nvSpPr>
        <p:spPr bwMode="auto">
          <a:xfrm>
            <a:off x="5331063" y="4371157"/>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15" name="Rounded Rectangle 14">
            <a:extLst>
              <a:ext uri="{FF2B5EF4-FFF2-40B4-BE49-F238E27FC236}">
                <a16:creationId xmlns:a16="http://schemas.microsoft.com/office/drawing/2014/main" id="{0BD35F0A-C1E5-C540-B055-E2943F5C8729}"/>
              </a:ext>
            </a:extLst>
          </p:cNvPr>
          <p:cNvSpPr/>
          <p:nvPr/>
        </p:nvSpPr>
        <p:spPr bwMode="auto">
          <a:xfrm>
            <a:off x="5331063" y="5028388"/>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16" name="TextBox 15">
            <a:extLst>
              <a:ext uri="{FF2B5EF4-FFF2-40B4-BE49-F238E27FC236}">
                <a16:creationId xmlns:a16="http://schemas.microsoft.com/office/drawing/2014/main" id="{85E85D7A-4209-FB46-849E-C86379E671DB}"/>
              </a:ext>
            </a:extLst>
          </p:cNvPr>
          <p:cNvSpPr txBox="1"/>
          <p:nvPr/>
        </p:nvSpPr>
        <p:spPr>
          <a:xfrm>
            <a:off x="5057414" y="2636756"/>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17" name="Rounded Rectangle 16">
            <a:extLst>
              <a:ext uri="{FF2B5EF4-FFF2-40B4-BE49-F238E27FC236}">
                <a16:creationId xmlns:a16="http://schemas.microsoft.com/office/drawing/2014/main" id="{9949F617-84A1-E04D-BB10-14B10310910A}"/>
              </a:ext>
            </a:extLst>
          </p:cNvPr>
          <p:cNvSpPr/>
          <p:nvPr/>
        </p:nvSpPr>
        <p:spPr bwMode="auto">
          <a:xfrm>
            <a:off x="5331063" y="5685618"/>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7F06E93C-A5A4-834F-BADD-D4B1AE40C997}"/>
              </a:ext>
            </a:extLst>
          </p:cNvPr>
          <p:cNvSpPr/>
          <p:nvPr/>
        </p:nvSpPr>
        <p:spPr bwMode="auto">
          <a:xfrm>
            <a:off x="5331063" y="3761511"/>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19" name="Rounded Rectangle 18">
            <a:extLst>
              <a:ext uri="{FF2B5EF4-FFF2-40B4-BE49-F238E27FC236}">
                <a16:creationId xmlns:a16="http://schemas.microsoft.com/office/drawing/2014/main" id="{9BD04225-41AC-B54E-A349-98AC8288AFF3}"/>
              </a:ext>
            </a:extLst>
          </p:cNvPr>
          <p:cNvSpPr/>
          <p:nvPr/>
        </p:nvSpPr>
        <p:spPr bwMode="auto">
          <a:xfrm>
            <a:off x="695643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2BE2618B-E56F-634B-A650-00BC3E1556AA}"/>
              </a:ext>
            </a:extLst>
          </p:cNvPr>
          <p:cNvSpPr/>
          <p:nvPr/>
        </p:nvSpPr>
        <p:spPr bwMode="auto">
          <a:xfrm>
            <a:off x="829755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pressure</a:t>
            </a:r>
          </a:p>
        </p:txBody>
      </p:sp>
      <p:pic>
        <p:nvPicPr>
          <p:cNvPr id="21" name="Picture 7" descr="temp_3Dslice.png">
            <a:extLst>
              <a:ext uri="{FF2B5EF4-FFF2-40B4-BE49-F238E27FC236}">
                <a16:creationId xmlns:a16="http://schemas.microsoft.com/office/drawing/2014/main" id="{68CF3097-CCDF-0B42-926A-B09BEB687CCF}"/>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7369172" y="2636756"/>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BA9C7769-E6A1-F049-B4AF-75C8A8F04158}"/>
              </a:ext>
            </a:extLst>
          </p:cNvPr>
          <p:cNvSpPr/>
          <p:nvPr/>
        </p:nvSpPr>
        <p:spPr bwMode="auto">
          <a:xfrm>
            <a:off x="10027738" y="5657028"/>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23" name="Rounded Rectangle 22">
            <a:extLst>
              <a:ext uri="{FF2B5EF4-FFF2-40B4-BE49-F238E27FC236}">
                <a16:creationId xmlns:a16="http://schemas.microsoft.com/office/drawing/2014/main" id="{227830FA-01B5-1041-9919-96074D3D71C2}"/>
              </a:ext>
            </a:extLst>
          </p:cNvPr>
          <p:cNvSpPr/>
          <p:nvPr/>
        </p:nvSpPr>
        <p:spPr bwMode="auto">
          <a:xfrm>
            <a:off x="5095461"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Rounded Rectangle 23">
            <a:extLst>
              <a:ext uri="{FF2B5EF4-FFF2-40B4-BE49-F238E27FC236}">
                <a16:creationId xmlns:a16="http://schemas.microsoft.com/office/drawing/2014/main" id="{F8AA840B-573C-1F40-B04C-17C4486DEDBC}"/>
              </a:ext>
            </a:extLst>
          </p:cNvPr>
          <p:cNvSpPr/>
          <p:nvPr/>
        </p:nvSpPr>
        <p:spPr bwMode="auto">
          <a:xfrm>
            <a:off x="8471121" y="2109096"/>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5" name="Rounded Rectangle 24">
            <a:extLst>
              <a:ext uri="{FF2B5EF4-FFF2-40B4-BE49-F238E27FC236}">
                <a16:creationId xmlns:a16="http://schemas.microsoft.com/office/drawing/2014/main" id="{85293E87-E0CF-AD48-B450-11985C4AC599}"/>
              </a:ext>
            </a:extLst>
          </p:cNvPr>
          <p:cNvSpPr/>
          <p:nvPr/>
        </p:nvSpPr>
        <p:spPr bwMode="auto">
          <a:xfrm>
            <a:off x="9830527" y="2110352"/>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6" name="Rounded Rectangle 25">
            <a:extLst>
              <a:ext uri="{FF2B5EF4-FFF2-40B4-BE49-F238E27FC236}">
                <a16:creationId xmlns:a16="http://schemas.microsoft.com/office/drawing/2014/main" id="{178EA4F9-8C50-F74E-90FB-CBD01B114D5A}"/>
              </a:ext>
            </a:extLst>
          </p:cNvPr>
          <p:cNvSpPr/>
          <p:nvPr/>
        </p:nvSpPr>
        <p:spPr bwMode="auto">
          <a:xfrm>
            <a:off x="6348527"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sp>
        <p:nvSpPr>
          <p:cNvPr id="27" name="TextBox 26">
            <a:extLst>
              <a:ext uri="{FF2B5EF4-FFF2-40B4-BE49-F238E27FC236}">
                <a16:creationId xmlns:a16="http://schemas.microsoft.com/office/drawing/2014/main" id="{75378F69-58AA-5C4D-98BE-E8E43267475A}"/>
              </a:ext>
            </a:extLst>
          </p:cNvPr>
          <p:cNvSpPr txBox="1"/>
          <p:nvPr/>
        </p:nvSpPr>
        <p:spPr>
          <a:xfrm>
            <a:off x="7689186" y="3256531"/>
            <a:ext cx="10627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Burn-up</a:t>
            </a:r>
          </a:p>
        </p:txBody>
      </p:sp>
      <p:sp>
        <p:nvSpPr>
          <p:cNvPr id="33" name="Rectangle 32">
            <a:extLst>
              <a:ext uri="{FF2B5EF4-FFF2-40B4-BE49-F238E27FC236}">
                <a16:creationId xmlns:a16="http://schemas.microsoft.com/office/drawing/2014/main" id="{2D2AC1A2-2A5B-7B43-A036-8A45C4A7928D}"/>
              </a:ext>
            </a:extLst>
          </p:cNvPr>
          <p:cNvSpPr/>
          <p:nvPr/>
        </p:nvSpPr>
        <p:spPr>
          <a:xfrm>
            <a:off x="670006" y="3092287"/>
            <a:ext cx="3538019" cy="258532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Fuel performance codes historically rely on materials models correlated to temperature and burn-up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Development has begun on models based on microstructure rather than burn-up</a:t>
            </a:r>
          </a:p>
        </p:txBody>
      </p:sp>
    </p:spTree>
    <p:extLst>
      <p:ext uri="{BB962C8B-B14F-4D97-AF65-F5344CB8AC3E}">
        <p14:creationId xmlns:p14="http://schemas.microsoft.com/office/powerpoint/2010/main" val="163027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9CDEC-BC62-944A-9CB0-A6BC074C45D6}"/>
              </a:ext>
            </a:extLst>
          </p:cNvPr>
          <p:cNvSpPr>
            <a:spLocks noGrp="1"/>
          </p:cNvSpPr>
          <p:nvPr>
            <p:ph type="title"/>
          </p:nvPr>
        </p:nvSpPr>
        <p:spPr/>
        <p:txBody>
          <a:bodyPr/>
          <a:lstStyle/>
          <a:p>
            <a:r>
              <a:rPr lang="en-US" dirty="0"/>
              <a:t>Microstructure/Mechanistic/Multiscale</a:t>
            </a:r>
          </a:p>
        </p:txBody>
      </p:sp>
      <p:sp>
        <p:nvSpPr>
          <p:cNvPr id="3" name="Content Placeholder 2">
            <a:extLst>
              <a:ext uri="{FF2B5EF4-FFF2-40B4-BE49-F238E27FC236}">
                <a16:creationId xmlns:a16="http://schemas.microsoft.com/office/drawing/2014/main" id="{5B6E648D-5953-7741-B86C-AA72908B06F0}"/>
              </a:ext>
            </a:extLst>
          </p:cNvPr>
          <p:cNvSpPr>
            <a:spLocks noGrp="1"/>
          </p:cNvSpPr>
          <p:nvPr>
            <p:ph idx="1"/>
          </p:nvPr>
        </p:nvSpPr>
        <p:spPr/>
        <p:txBody>
          <a:bodyPr/>
          <a:lstStyle/>
          <a:p>
            <a:r>
              <a:rPr lang="en-US" sz="2000" dirty="0"/>
              <a:t>Mechanistic: relating to theories which explain phenomena in purely physical or deterministic terms</a:t>
            </a:r>
          </a:p>
          <a:p>
            <a:r>
              <a:rPr lang="en-US" sz="2000" dirty="0"/>
              <a:t>There is a drive for fuel performance codes to employ mechanistic materials models that are based on the current state of the evolving microstructure rather than burn-up</a:t>
            </a:r>
          </a:p>
          <a:p>
            <a:r>
              <a:rPr lang="en-US" sz="2000" dirty="0"/>
              <a:t>A series of state variables define the current state of the microstructure, and the evolution of these state variables is defined by mechanistic models that are functions of fuel conditions and other state variables</a:t>
            </a:r>
          </a:p>
          <a:p>
            <a:r>
              <a:rPr lang="en-US" sz="2000" dirty="0"/>
              <a:t>The material properties of the fuel and cladding are determined from microstructure/property relationships that are functions of the state variables and the current fuel conditions</a:t>
            </a:r>
          </a:p>
          <a:p>
            <a:r>
              <a:rPr lang="en-US" sz="2000" dirty="0"/>
              <a:t>Multiscale modeling and simulation is being used in conjunction with experimental data to inform the development of these models</a:t>
            </a:r>
          </a:p>
          <a:p>
            <a:r>
              <a:rPr lang="en-US" sz="2000" dirty="0"/>
              <a:t>This mechanistic, microstructure-based approach has the potential to provide a more predictive fuel performance capability</a:t>
            </a:r>
          </a:p>
          <a:p>
            <a:endParaRPr lang="en-US" sz="2000" dirty="0"/>
          </a:p>
        </p:txBody>
      </p:sp>
      <p:sp>
        <p:nvSpPr>
          <p:cNvPr id="4" name="Slide Number Placeholder 3">
            <a:extLst>
              <a:ext uri="{FF2B5EF4-FFF2-40B4-BE49-F238E27FC236}">
                <a16:creationId xmlns:a16="http://schemas.microsoft.com/office/drawing/2014/main" id="{315EEE4B-6258-1A4C-94BB-0F66F73108C4}"/>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3016819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0046-5641-2E45-A073-794D39DF2401}"/>
              </a:ext>
            </a:extLst>
          </p:cNvPr>
          <p:cNvSpPr>
            <a:spLocks noGrp="1"/>
          </p:cNvSpPr>
          <p:nvPr>
            <p:ph type="title"/>
          </p:nvPr>
        </p:nvSpPr>
        <p:spPr/>
        <p:txBody>
          <a:bodyPr/>
          <a:lstStyle/>
          <a:p>
            <a:r>
              <a:rPr lang="en-US" dirty="0"/>
              <a:t>Multiscale Modeling</a:t>
            </a:r>
          </a:p>
        </p:txBody>
      </p:sp>
      <p:sp>
        <p:nvSpPr>
          <p:cNvPr id="3" name="Content Placeholder 2">
            <a:extLst>
              <a:ext uri="{FF2B5EF4-FFF2-40B4-BE49-F238E27FC236}">
                <a16:creationId xmlns:a16="http://schemas.microsoft.com/office/drawing/2014/main" id="{F305E15D-033A-A84A-828A-8CCA3663AF72}"/>
              </a:ext>
            </a:extLst>
          </p:cNvPr>
          <p:cNvSpPr>
            <a:spLocks noGrp="1"/>
          </p:cNvSpPr>
          <p:nvPr>
            <p:ph idx="1"/>
          </p:nvPr>
        </p:nvSpPr>
        <p:spPr>
          <a:xfrm>
            <a:off x="609599" y="1968500"/>
            <a:ext cx="5683625" cy="4157664"/>
          </a:xfrm>
        </p:spPr>
        <p:txBody>
          <a:bodyPr>
            <a:noAutofit/>
          </a:bodyPr>
          <a:lstStyle/>
          <a:p>
            <a:r>
              <a:rPr lang="en-US" sz="2200" dirty="0"/>
              <a:t>Modeling and simulation is the essential bridge from good science to good engineering, spanning from fundamental understanding of materials behavior to deliberate design of new materials technologies leveraging new properties and processes</a:t>
            </a:r>
          </a:p>
          <a:p>
            <a:r>
              <a:rPr lang="en-US" sz="2200" dirty="0"/>
              <a:t>Lower length scale modeling can provide insight, properties, mechanisms, behaviors, etc., that can be input into higher length scale modeling tools to describe, mechanistically, macroscale behavior</a:t>
            </a:r>
          </a:p>
          <a:p>
            <a:pPr marL="0" indent="0">
              <a:buNone/>
            </a:pPr>
            <a:endParaRPr lang="en-US" sz="2200" dirty="0"/>
          </a:p>
        </p:txBody>
      </p:sp>
      <p:pic>
        <p:nvPicPr>
          <p:cNvPr id="4" name="Picture 3">
            <a:extLst>
              <a:ext uri="{FF2B5EF4-FFF2-40B4-BE49-F238E27FC236}">
                <a16:creationId xmlns:a16="http://schemas.microsoft.com/office/drawing/2014/main" id="{287257B6-8AE0-D34B-A818-FD5A73FEF8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6746" y="1968500"/>
            <a:ext cx="5603918" cy="4268609"/>
          </a:xfrm>
          <a:prstGeom prst="rect">
            <a:avLst/>
          </a:prstGeom>
        </p:spPr>
      </p:pic>
    </p:spTree>
    <p:extLst>
      <p:ext uri="{BB962C8B-B14F-4D97-AF65-F5344CB8AC3E}">
        <p14:creationId xmlns:p14="http://schemas.microsoft.com/office/powerpoint/2010/main" val="126502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7E1F-0609-DF4C-B5E6-1621A9765D14}"/>
              </a:ext>
            </a:extLst>
          </p:cNvPr>
          <p:cNvSpPr>
            <a:spLocks noGrp="1"/>
          </p:cNvSpPr>
          <p:nvPr>
            <p:ph type="title"/>
          </p:nvPr>
        </p:nvSpPr>
        <p:spPr/>
        <p:txBody>
          <a:bodyPr/>
          <a:lstStyle/>
          <a:p>
            <a:r>
              <a:rPr lang="en-US" dirty="0"/>
              <a:t>Density Functional Theory</a:t>
            </a:r>
          </a:p>
        </p:txBody>
      </p:sp>
      <p:sp>
        <p:nvSpPr>
          <p:cNvPr id="3" name="Content Placeholder 2">
            <a:extLst>
              <a:ext uri="{FF2B5EF4-FFF2-40B4-BE49-F238E27FC236}">
                <a16:creationId xmlns:a16="http://schemas.microsoft.com/office/drawing/2014/main" id="{7295116B-9F27-CF46-B599-B45D0D16C7C0}"/>
              </a:ext>
            </a:extLst>
          </p:cNvPr>
          <p:cNvSpPr>
            <a:spLocks noGrp="1"/>
          </p:cNvSpPr>
          <p:nvPr>
            <p:ph idx="1"/>
          </p:nvPr>
        </p:nvSpPr>
        <p:spPr>
          <a:xfrm>
            <a:off x="609600" y="2160495"/>
            <a:ext cx="5365173" cy="3965670"/>
          </a:xfrm>
        </p:spPr>
        <p:txBody>
          <a:bodyPr/>
          <a:lstStyle/>
          <a:p>
            <a:r>
              <a:rPr lang="en-US" dirty="0"/>
              <a:t>DFT is a computational quantum mechanical modelling method used to investigate the electronic structure of many-body systems, in particular atoms, molecules, and the condensed phases</a:t>
            </a:r>
          </a:p>
          <a:p>
            <a:r>
              <a:rPr lang="en-US" dirty="0"/>
              <a:t>DFT is primarily utilized to investigate electronic structure, cohesive energy, elastic constants, phonons, entropies, etc.</a:t>
            </a:r>
          </a:p>
          <a:p>
            <a:endParaRPr lang="en-US" dirty="0"/>
          </a:p>
          <a:p>
            <a:endParaRPr lang="en-US" dirty="0"/>
          </a:p>
        </p:txBody>
      </p:sp>
      <p:sp>
        <p:nvSpPr>
          <p:cNvPr id="4" name="Slide Number Placeholder 3">
            <a:extLst>
              <a:ext uri="{FF2B5EF4-FFF2-40B4-BE49-F238E27FC236}">
                <a16:creationId xmlns:a16="http://schemas.microsoft.com/office/drawing/2014/main" id="{73224534-5D30-F643-839A-918DACCA32A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39C5B55E-58A3-D64F-A1A3-1D06A3849ACE}"/>
              </a:ext>
            </a:extLst>
          </p:cNvPr>
          <p:cNvPicPr>
            <a:picLocks noChangeAspect="1"/>
          </p:cNvPicPr>
          <p:nvPr/>
        </p:nvPicPr>
        <p:blipFill>
          <a:blip r:embed="rId2"/>
          <a:stretch>
            <a:fillRect/>
          </a:stretch>
        </p:blipFill>
        <p:spPr>
          <a:xfrm>
            <a:off x="7022130" y="1968501"/>
            <a:ext cx="4226605" cy="2354823"/>
          </a:xfrm>
          <a:prstGeom prst="rect">
            <a:avLst/>
          </a:prstGeom>
        </p:spPr>
      </p:pic>
      <p:pic>
        <p:nvPicPr>
          <p:cNvPr id="6" name="Picture 5">
            <a:extLst>
              <a:ext uri="{FF2B5EF4-FFF2-40B4-BE49-F238E27FC236}">
                <a16:creationId xmlns:a16="http://schemas.microsoft.com/office/drawing/2014/main" id="{9DA8A6E4-9BF8-ED47-AA96-839350F54F5B}"/>
              </a:ext>
            </a:extLst>
          </p:cNvPr>
          <p:cNvPicPr>
            <a:picLocks noChangeAspect="1"/>
          </p:cNvPicPr>
          <p:nvPr/>
        </p:nvPicPr>
        <p:blipFill>
          <a:blip r:embed="rId3"/>
          <a:stretch>
            <a:fillRect/>
          </a:stretch>
        </p:blipFill>
        <p:spPr>
          <a:xfrm>
            <a:off x="7131327" y="4511601"/>
            <a:ext cx="4008210" cy="1760219"/>
          </a:xfrm>
          <a:prstGeom prst="rect">
            <a:avLst/>
          </a:prstGeom>
        </p:spPr>
      </p:pic>
    </p:spTree>
    <p:extLst>
      <p:ext uri="{BB962C8B-B14F-4D97-AF65-F5344CB8AC3E}">
        <p14:creationId xmlns:p14="http://schemas.microsoft.com/office/powerpoint/2010/main" val="300406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Molecular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600" y="2160495"/>
            <a:ext cx="6248400" cy="3965670"/>
          </a:xfrm>
        </p:spPr>
        <p:txBody>
          <a:bodyPr/>
          <a:lstStyle/>
          <a:p>
            <a:r>
              <a:rPr lang="en-US" dirty="0"/>
              <a:t>MD is a computer simulation method for analyzing the physical movements of atoms and molecules, determined by numerically solving Newton's equations of motion for a system of interacting particles</a:t>
            </a:r>
          </a:p>
          <a:p>
            <a:r>
              <a:rPr lang="en-US" dirty="0"/>
              <a:t>MD is still atomistic, and is often utilized to calculate transport properties, melting temperature, clustering, etc., that are properties just beyond DFT capabilities</a:t>
            </a:r>
          </a:p>
          <a:p>
            <a:endParaRPr lang="en-US" dirty="0"/>
          </a:p>
          <a:p>
            <a:endParaRPr lang="en-US" dirty="0"/>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78582F89-6D67-144D-97A2-A2F24650D868}"/>
              </a:ext>
            </a:extLst>
          </p:cNvPr>
          <p:cNvPicPr>
            <a:picLocks noChangeAspect="1"/>
          </p:cNvPicPr>
          <p:nvPr/>
        </p:nvPicPr>
        <p:blipFill>
          <a:blip r:embed="rId2"/>
          <a:stretch>
            <a:fillRect/>
          </a:stretch>
        </p:blipFill>
        <p:spPr>
          <a:xfrm>
            <a:off x="8219209" y="4252169"/>
            <a:ext cx="3148444" cy="2485614"/>
          </a:xfrm>
          <a:prstGeom prst="rect">
            <a:avLst/>
          </a:prstGeom>
        </p:spPr>
      </p:pic>
      <p:pic>
        <p:nvPicPr>
          <p:cNvPr id="6" name="Picture 5">
            <a:extLst>
              <a:ext uri="{FF2B5EF4-FFF2-40B4-BE49-F238E27FC236}">
                <a16:creationId xmlns:a16="http://schemas.microsoft.com/office/drawing/2014/main" id="{AE4EE2D9-CDFC-2946-9266-30984A31A1A3}"/>
              </a:ext>
            </a:extLst>
          </p:cNvPr>
          <p:cNvPicPr>
            <a:picLocks noChangeAspect="1"/>
          </p:cNvPicPr>
          <p:nvPr/>
        </p:nvPicPr>
        <p:blipFill>
          <a:blip r:embed="rId3"/>
          <a:stretch>
            <a:fillRect/>
          </a:stretch>
        </p:blipFill>
        <p:spPr>
          <a:xfrm>
            <a:off x="8394699" y="1746995"/>
            <a:ext cx="2307935" cy="2325688"/>
          </a:xfrm>
          <a:prstGeom prst="rect">
            <a:avLst/>
          </a:prstGeom>
        </p:spPr>
      </p:pic>
    </p:spTree>
    <p:extLst>
      <p:ext uri="{BB962C8B-B14F-4D97-AF65-F5344CB8AC3E}">
        <p14:creationId xmlns:p14="http://schemas.microsoft.com/office/powerpoint/2010/main" val="106037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Rate Theory/Cluster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599" y="2160495"/>
            <a:ext cx="5822373" cy="3965670"/>
          </a:xfrm>
        </p:spPr>
        <p:txBody>
          <a:bodyPr>
            <a:normAutofit fontScale="92500" lnSpcReduction="10000"/>
          </a:bodyPr>
          <a:lstStyle/>
          <a:p>
            <a:r>
              <a:rPr lang="en-US" dirty="0"/>
              <a:t>Provides recipes for calculating reaction rates between individual species of the types which are ubiquitous in chemistry and physics</a:t>
            </a:r>
          </a:p>
          <a:p>
            <a:r>
              <a:rPr lang="en-US" dirty="0"/>
              <a:t>Is typically a mean-field approach which uses transition state theory as a tool for describing reactions involving radiation-produced defects</a:t>
            </a:r>
          </a:p>
          <a:p>
            <a:r>
              <a:rPr lang="en-US" dirty="0"/>
              <a:t>Can be utilized to describe clustering, absorption, emission, growth, resolution, etc. to describe microstructural phenomena on an intermediate time scale</a:t>
            </a:r>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7481FD1C-5C14-8340-80EC-9DE5A524B7DA}"/>
              </a:ext>
            </a:extLst>
          </p:cNvPr>
          <p:cNvPicPr>
            <a:picLocks noChangeAspect="1"/>
          </p:cNvPicPr>
          <p:nvPr/>
        </p:nvPicPr>
        <p:blipFill>
          <a:blip r:embed="rId2"/>
          <a:stretch>
            <a:fillRect/>
          </a:stretch>
        </p:blipFill>
        <p:spPr>
          <a:xfrm>
            <a:off x="7131934" y="1836200"/>
            <a:ext cx="1499755" cy="614483"/>
          </a:xfrm>
          <a:prstGeom prst="rect">
            <a:avLst/>
          </a:prstGeom>
        </p:spPr>
      </p:pic>
      <p:pic>
        <p:nvPicPr>
          <p:cNvPr id="6" name="Picture 5">
            <a:extLst>
              <a:ext uri="{FF2B5EF4-FFF2-40B4-BE49-F238E27FC236}">
                <a16:creationId xmlns:a16="http://schemas.microsoft.com/office/drawing/2014/main" id="{1BD29C22-D8A4-AC4F-94C3-D48E36B29FFF}"/>
              </a:ext>
            </a:extLst>
          </p:cNvPr>
          <p:cNvPicPr>
            <a:picLocks noChangeAspect="1"/>
          </p:cNvPicPr>
          <p:nvPr/>
        </p:nvPicPr>
        <p:blipFill>
          <a:blip r:embed="rId3"/>
          <a:stretch>
            <a:fillRect/>
          </a:stretch>
        </p:blipFill>
        <p:spPr>
          <a:xfrm>
            <a:off x="8969663" y="1632211"/>
            <a:ext cx="1843810" cy="818472"/>
          </a:xfrm>
          <a:prstGeom prst="rect">
            <a:avLst/>
          </a:prstGeom>
        </p:spPr>
      </p:pic>
      <p:pic>
        <p:nvPicPr>
          <p:cNvPr id="7" name="Picture 6">
            <a:extLst>
              <a:ext uri="{FF2B5EF4-FFF2-40B4-BE49-F238E27FC236}">
                <a16:creationId xmlns:a16="http://schemas.microsoft.com/office/drawing/2014/main" id="{D1E447BD-5A81-FD4F-BD69-B0DB1B55090E}"/>
              </a:ext>
            </a:extLst>
          </p:cNvPr>
          <p:cNvPicPr>
            <a:picLocks noChangeAspect="1"/>
          </p:cNvPicPr>
          <p:nvPr/>
        </p:nvPicPr>
        <p:blipFill>
          <a:blip r:embed="rId4"/>
          <a:stretch>
            <a:fillRect/>
          </a:stretch>
        </p:blipFill>
        <p:spPr>
          <a:xfrm>
            <a:off x="7717404" y="2510055"/>
            <a:ext cx="2504517" cy="1584129"/>
          </a:xfrm>
          <a:prstGeom prst="rect">
            <a:avLst/>
          </a:prstGeom>
        </p:spPr>
      </p:pic>
      <p:pic>
        <p:nvPicPr>
          <p:cNvPr id="8" name="Picture 7">
            <a:extLst>
              <a:ext uri="{FF2B5EF4-FFF2-40B4-BE49-F238E27FC236}">
                <a16:creationId xmlns:a16="http://schemas.microsoft.com/office/drawing/2014/main" id="{344EFEB5-57E1-5D4A-8113-FA722637E539}"/>
              </a:ext>
            </a:extLst>
          </p:cNvPr>
          <p:cNvPicPr>
            <a:picLocks noChangeAspect="1"/>
          </p:cNvPicPr>
          <p:nvPr/>
        </p:nvPicPr>
        <p:blipFill>
          <a:blip r:embed="rId5"/>
          <a:stretch>
            <a:fillRect/>
          </a:stretch>
        </p:blipFill>
        <p:spPr>
          <a:xfrm>
            <a:off x="7131933" y="4037467"/>
            <a:ext cx="3681539" cy="2820533"/>
          </a:xfrm>
          <a:prstGeom prst="rect">
            <a:avLst/>
          </a:prstGeom>
        </p:spPr>
      </p:pic>
    </p:spTree>
    <p:extLst>
      <p:ext uri="{BB962C8B-B14F-4D97-AF65-F5344CB8AC3E}">
        <p14:creationId xmlns:p14="http://schemas.microsoft.com/office/powerpoint/2010/main" val="329118931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4431</TotalTime>
  <Words>1418</Words>
  <Application>Microsoft Macintosh PowerPoint</Application>
  <PresentationFormat>Widescreen</PresentationFormat>
  <Paragraphs>221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NCStateU-horizontal-left-logo</vt:lpstr>
      <vt:lpstr>Nuclear Fuel Performance</vt:lpstr>
      <vt:lpstr>Last Time</vt:lpstr>
      <vt:lpstr>Mechanistic Fuel Performance Modeling</vt:lpstr>
      <vt:lpstr>Going beyond burnup…</vt:lpstr>
      <vt:lpstr>Microstructure/Mechanistic/Multiscale</vt:lpstr>
      <vt:lpstr>Multiscale Modeling</vt:lpstr>
      <vt:lpstr>Density Functional Theory</vt:lpstr>
      <vt:lpstr>Molecular Dynamics</vt:lpstr>
      <vt:lpstr>Rate Theory/Cluster Dynamics</vt:lpstr>
      <vt:lpstr>Phase-Field</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16</cp:revision>
  <dcterms:created xsi:type="dcterms:W3CDTF">2021-03-25T14:16:40Z</dcterms:created>
  <dcterms:modified xsi:type="dcterms:W3CDTF">2022-04-06T14:09:56Z</dcterms:modified>
</cp:coreProperties>
</file>